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59" r:id="rId4"/>
    <p:sldId id="260" r:id="rId5"/>
    <p:sldId id="258" r:id="rId6"/>
    <p:sldId id="262" r:id="rId7"/>
    <p:sldId id="271" r:id="rId8"/>
    <p:sldId id="263" r:id="rId9"/>
    <p:sldId id="264" r:id="rId10"/>
    <p:sldId id="265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C6966-79EC-4A30-AF37-2C7CA8079F9D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8A4E2-63A5-4D00-ADB5-DAD93F31B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6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947902-19E5-42DF-8FCB-16714A3043D9}" type="slidenum">
              <a:rPr lang="en-US"/>
              <a:pPr/>
              <a:t>2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90460E-CA09-43A3-8AED-8513EFAE830E}" type="slidenum">
              <a:rPr lang="en-US"/>
              <a:pPr/>
              <a:t>3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57C223-5F2D-493C-A1BB-7D23BD9409B2}" type="slidenum">
              <a:rPr lang="en-US"/>
              <a:pPr/>
              <a:t>4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818F4D-96D3-471B-90A6-F1342AC0EEB8}" type="slidenum">
              <a:rPr lang="en-US"/>
              <a:pPr/>
              <a:t>5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A885-CB6F-4947-B7A3-5B63326B106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F7B0-B335-45FE-B9B7-715245DD7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A885-CB6F-4947-B7A3-5B63326B106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F7B0-B335-45FE-B9B7-715245DD7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A885-CB6F-4947-B7A3-5B63326B106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F7B0-B335-45FE-B9B7-715245DD7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AC852-FECE-4857-A570-819334B0C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F395A-5F3A-4D13-8ECC-59DC8110D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A885-CB6F-4947-B7A3-5B63326B106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F7B0-B335-45FE-B9B7-715245DD7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A885-CB6F-4947-B7A3-5B63326B106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F7B0-B335-45FE-B9B7-715245DD7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A885-CB6F-4947-B7A3-5B63326B106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F7B0-B335-45FE-B9B7-715245DD7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A885-CB6F-4947-B7A3-5B63326B106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F7B0-B335-45FE-B9B7-715245DD7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A885-CB6F-4947-B7A3-5B63326B106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F7B0-B335-45FE-B9B7-715245DD7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A885-CB6F-4947-B7A3-5B63326B106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F7B0-B335-45FE-B9B7-715245DD7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A885-CB6F-4947-B7A3-5B63326B106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F7B0-B335-45FE-B9B7-715245DD7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A885-CB6F-4947-B7A3-5B63326B106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F7B0-B335-45FE-B9B7-715245DD7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BA885-CB6F-4947-B7A3-5B63326B1065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4F7B0-B335-45FE-B9B7-715245DD7C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en-US" dirty="0" smtClean="0"/>
              <a:t>Kandinsky Inspired Watercolor Painting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kandins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667000"/>
            <a:ext cx="571500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0" descr="[Laughing+Man+Cloud.jpg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304800" y="1524000"/>
            <a:ext cx="8458200" cy="4953000"/>
          </a:xfrm>
          <a:prstGeom prst="rect">
            <a:avLst/>
          </a:prstGeom>
          <a:solidFill>
            <a:srgbClr val="859BF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It’s in the eye and spirit of the beholder – YOU</a:t>
            </a:r>
          </a:p>
          <a:p>
            <a:pPr eaLnBrk="1" hangingPunct="1">
              <a:buFontTx/>
              <a:buNone/>
            </a:pPr>
            <a:endParaRPr lang="en-US" sz="2400" dirty="0" smtClean="0">
              <a:latin typeface="Maiandra GD" pitchFamily="34" charset="0"/>
            </a:endParaRPr>
          </a:p>
          <a:p>
            <a:pPr eaLnBrk="1" hangingPunct="1"/>
            <a:r>
              <a:rPr lang="en-US" sz="2400" dirty="0" smtClean="0">
                <a:latin typeface="Maiandra GD" pitchFamily="34" charset="0"/>
              </a:rPr>
              <a:t>Most people say that no matter what mood you’re in, you can look at a piece of abstract art and still be able to relate to it in some way –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Everyone brings their own unique interpretation to abstract art.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33400" y="304800"/>
            <a:ext cx="7924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/>
              <a:t>Understanding Abstract Art is like finding images in the clouds. 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look at abstract art.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 smtClean="0">
                <a:latin typeface="Maiandra GD" pitchFamily="34" charset="0"/>
              </a:rPr>
              <a:t>Through a simple meditative practice, the viewer (you) takes an active part in creating the meaning of the artwork.</a:t>
            </a:r>
          </a:p>
          <a:p>
            <a:pPr eaLnBrk="1" hangingPunct="1">
              <a:buFontTx/>
              <a:buNone/>
            </a:pPr>
            <a:endParaRPr lang="en-US" sz="2000" dirty="0" smtClean="0">
              <a:latin typeface="Maiandra GD" pitchFamily="34" charset="0"/>
            </a:endParaRP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Maiandra GD" pitchFamily="34" charset="0"/>
              </a:rPr>
              <a:t>Try this method</a:t>
            </a:r>
          </a:p>
          <a:p>
            <a:pPr eaLnBrk="1" hangingPunct="1"/>
            <a:r>
              <a:rPr lang="en-US" sz="2000" dirty="0" smtClean="0">
                <a:latin typeface="Maiandra GD" pitchFamily="34" charset="0"/>
              </a:rPr>
              <a:t>Simply sit back – close your eyes, relax – slowly open them and just stare at the artwork. </a:t>
            </a:r>
          </a:p>
          <a:p>
            <a:pPr eaLnBrk="1" hangingPunct="1"/>
            <a:r>
              <a:rPr lang="en-US" sz="2000" b="1" dirty="0" smtClean="0">
                <a:latin typeface="Maiandra GD" pitchFamily="34" charset="0"/>
              </a:rPr>
              <a:t>Don’t think – just stare…stay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b="1" dirty="0" smtClean="0">
                <a:latin typeface="Maiandra GD" pitchFamily="34" charset="0"/>
              </a:rPr>
              <a:t>in the present moment.</a:t>
            </a:r>
          </a:p>
          <a:p>
            <a:pPr eaLnBrk="1" hangingPunct="1"/>
            <a:r>
              <a:rPr lang="en-US" sz="2000" dirty="0" smtClean="0">
                <a:latin typeface="Maiandra GD" pitchFamily="34" charset="0"/>
              </a:rPr>
              <a:t>Ask yourself – what do you feel? Is it sad, angry, excited etc….</a:t>
            </a:r>
          </a:p>
          <a:p>
            <a:pPr eaLnBrk="1" hangingPunct="1"/>
            <a:r>
              <a:rPr lang="en-US" sz="2000" dirty="0" smtClean="0">
                <a:latin typeface="Maiandra GD" pitchFamily="34" charset="0"/>
              </a:rPr>
              <a:t>Ask yourself – why does this work make you feel this way? Is it because of the colors, lines, space, etc….</a:t>
            </a:r>
          </a:p>
          <a:p>
            <a:pPr eaLnBrk="1" hangingPunct="1"/>
            <a:r>
              <a:rPr lang="en-US" sz="2000" dirty="0" smtClean="0">
                <a:latin typeface="Maiandra GD" pitchFamily="34" charset="0"/>
              </a:rPr>
              <a:t>Now – look at it more closely, can you put a concept, story or meaning that is personal to you in this work through relating the elements of the art with your life?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Realism vs. Abstraction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Realism presents the viewer an </a:t>
            </a:r>
            <a:r>
              <a:rPr lang="en-US" u="sng" dirty="0"/>
              <a:t>artist’s interpretation</a:t>
            </a:r>
            <a:r>
              <a:rPr lang="en-US" dirty="0"/>
              <a:t> or representation of the world in its complexity and simplicity. </a:t>
            </a:r>
          </a:p>
          <a:p>
            <a:r>
              <a:rPr lang="en-US" dirty="0"/>
              <a:t>Realism </a:t>
            </a:r>
            <a:r>
              <a:rPr lang="en-US" dirty="0" smtClean="0"/>
              <a:t>mimics the </a:t>
            </a:r>
            <a:r>
              <a:rPr lang="en-US" u="sng" dirty="0"/>
              <a:t>outer </a:t>
            </a:r>
            <a:r>
              <a:rPr lang="en-US" u="sng" dirty="0" smtClean="0"/>
              <a:t>world </a:t>
            </a:r>
            <a:r>
              <a:rPr lang="en-US" dirty="0" smtClean="0"/>
              <a:t>in </a:t>
            </a:r>
            <a:r>
              <a:rPr lang="en-US" dirty="0"/>
              <a:t>a variety of styles and </a:t>
            </a:r>
            <a:r>
              <a:rPr lang="en-US" dirty="0" smtClean="0"/>
              <a:t>techniques.</a:t>
            </a:r>
          </a:p>
          <a:p>
            <a:r>
              <a:rPr lang="en-US" dirty="0"/>
              <a:t>Realism hopes to answer </a:t>
            </a:r>
            <a:r>
              <a:rPr lang="en-US" u="sng" dirty="0"/>
              <a:t>“what is it?”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Abstraction presents the viewer an </a:t>
            </a:r>
            <a:r>
              <a:rPr lang="en-US" u="sng" dirty="0"/>
              <a:t>artist’s  </a:t>
            </a:r>
            <a:r>
              <a:rPr lang="en-US" u="sng" dirty="0" smtClean="0"/>
              <a:t>reaction</a:t>
            </a:r>
            <a:r>
              <a:rPr lang="en-US" dirty="0" smtClean="0"/>
              <a:t> </a:t>
            </a:r>
            <a:r>
              <a:rPr lang="en-US" dirty="0"/>
              <a:t>to the world in its complexity and simplicity. </a:t>
            </a:r>
          </a:p>
          <a:p>
            <a:r>
              <a:rPr lang="en-US" dirty="0" smtClean="0"/>
              <a:t>Abstract </a:t>
            </a:r>
            <a:r>
              <a:rPr lang="en-US" dirty="0"/>
              <a:t>expresses the </a:t>
            </a:r>
            <a:r>
              <a:rPr lang="en-US" u="sng" dirty="0"/>
              <a:t>inner </a:t>
            </a:r>
            <a:r>
              <a:rPr lang="en-US" u="sng" dirty="0" smtClean="0"/>
              <a:t>world </a:t>
            </a:r>
            <a:r>
              <a:rPr lang="en-US" dirty="0" smtClean="0"/>
              <a:t>in </a:t>
            </a:r>
            <a:r>
              <a:rPr lang="en-US" dirty="0"/>
              <a:t>a variety of styles and techniques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Abstraction </a:t>
            </a:r>
            <a:r>
              <a:rPr lang="en-US" dirty="0"/>
              <a:t>hopes to answer </a:t>
            </a:r>
            <a:r>
              <a:rPr lang="en-US" u="sng" dirty="0"/>
              <a:t>“what is it saying?”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7772400" cy="1981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Kidprint" pitchFamily="66" charset="0"/>
              </a:rPr>
              <a:t>            </a:t>
            </a:r>
            <a:r>
              <a:rPr lang="en-US" dirty="0" err="1" smtClean="0">
                <a:solidFill>
                  <a:schemeClr val="tx1"/>
                </a:solidFill>
                <a:latin typeface="Kidprint" pitchFamily="66" charset="0"/>
              </a:rPr>
              <a:t>Wassily</a:t>
            </a:r>
            <a:r>
              <a:rPr lang="en-US" dirty="0" smtClean="0">
                <a:solidFill>
                  <a:schemeClr val="tx1"/>
                </a:solidFill>
                <a:latin typeface="Kidprint" pitchFamily="66" charset="0"/>
              </a:rPr>
              <a:t> Kandinsky</a:t>
            </a:r>
            <a:br>
              <a:rPr lang="en-US" dirty="0" smtClean="0">
                <a:solidFill>
                  <a:schemeClr val="tx1"/>
                </a:solidFill>
                <a:latin typeface="Kidprint" pitchFamily="66" charset="0"/>
              </a:rPr>
            </a:br>
            <a:r>
              <a:rPr lang="en-US" dirty="0" smtClean="0">
                <a:solidFill>
                  <a:schemeClr val="tx1"/>
                </a:solidFill>
                <a:latin typeface="Kidprint" pitchFamily="66" charset="0"/>
              </a:rPr>
              <a:t>1866-1944</a:t>
            </a:r>
          </a:p>
        </p:txBody>
      </p:sp>
      <p:pic>
        <p:nvPicPr>
          <p:cNvPr id="3076" name="Picture 4" descr="kandinsky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438400"/>
            <a:ext cx="2477639" cy="396240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685800"/>
            <a:ext cx="4038600" cy="5440363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Kandinsky was very spiritual about his art making.</a:t>
            </a:r>
          </a:p>
          <a:p>
            <a:pPr eaLnBrk="1" hangingPunct="1"/>
            <a:r>
              <a:rPr lang="en-US" dirty="0" smtClean="0"/>
              <a:t>His belief in art is based on the harmony of color and form.</a:t>
            </a:r>
          </a:p>
          <a:p>
            <a:pPr eaLnBrk="1" hangingPunct="1"/>
            <a:r>
              <a:rPr lang="en-US" dirty="0" smtClean="0"/>
              <a:t>He believed that every color had an inner voice and a meaning.</a:t>
            </a:r>
          </a:p>
        </p:txBody>
      </p:sp>
      <p:pic>
        <p:nvPicPr>
          <p:cNvPr id="6147" name="Picture 3" descr="Homage-To-Kandinsky--C1002231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95400" y="152400"/>
            <a:ext cx="2495550" cy="3557588"/>
          </a:xfrm>
          <a:noFill/>
        </p:spPr>
      </p:pic>
      <p:pic>
        <p:nvPicPr>
          <p:cNvPr id="6148" name="Picture 4" descr="cmp1064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838200" y="4038600"/>
            <a:ext cx="3352800" cy="2197100"/>
          </a:xfrm>
          <a:noFill/>
          <a:ln w="28575"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3886200" y="304800"/>
            <a:ext cx="5029200" cy="28956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He carefully planned each painting to express, through the colors and abstract forms, exactly the feelings and spiritual ideas he wished to communicate.</a:t>
            </a:r>
          </a:p>
        </p:txBody>
      </p:sp>
      <p:pic>
        <p:nvPicPr>
          <p:cNvPr id="7171" name="Picture 3" descr="A%20Kandinsky,Wassily-Softened_Construction-1927-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762000"/>
            <a:ext cx="2887663" cy="5614988"/>
          </a:xfrm>
          <a:noFill/>
        </p:spPr>
      </p:pic>
      <p:pic>
        <p:nvPicPr>
          <p:cNvPr id="7172" name="Picture 4" descr="kandinsky_blue_painting_142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867400" y="3821113"/>
            <a:ext cx="3036888" cy="30368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1012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Title: Storm </a:t>
            </a:r>
            <a:br>
              <a:rPr lang="en-US" sz="4000" dirty="0" smtClean="0"/>
            </a:br>
            <a:r>
              <a:rPr lang="en-US" sz="4000" dirty="0" smtClean="0"/>
              <a:t>(</a:t>
            </a:r>
            <a:r>
              <a:rPr lang="en-US" sz="2800" dirty="0" smtClean="0"/>
              <a:t>Visual Thinking Strategies)</a:t>
            </a:r>
          </a:p>
        </p:txBody>
      </p:sp>
      <p:pic>
        <p:nvPicPr>
          <p:cNvPr id="40963" name="Picture 3" descr="composition_storm_by_wassily_kandinsky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14600" y="1371600"/>
            <a:ext cx="4121150" cy="5214938"/>
          </a:xfrm>
          <a:noFill/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  <a:latin typeface="Arial" charset="0"/>
              </a:rPr>
              <a:t>What </a:t>
            </a: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colors 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do you see?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81000" y="2362200"/>
            <a:ext cx="1447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  <a:latin typeface="Arial" charset="0"/>
              </a:rPr>
              <a:t>What </a:t>
            </a: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colors 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do you see the most of?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81000" y="3810000"/>
            <a:ext cx="1371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Arial" charset="0"/>
              </a:rPr>
              <a:t>What types of lines do you see? 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57200" y="5029200"/>
            <a:ext cx="1828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Arial" charset="0"/>
              </a:rPr>
              <a:t>Does anything in this painting remind you of a storm?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858000" y="1295400"/>
            <a:ext cx="2057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Arial" charset="0"/>
              </a:rPr>
              <a:t>How does this painting make you feel? 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6934200" y="2362200"/>
            <a:ext cx="2057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Arial" charset="0"/>
              </a:rPr>
              <a:t>Is there any place in this painting that seems restful to you? How? 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6934200" y="3733800"/>
            <a:ext cx="1828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Arial" charset="0"/>
              </a:rPr>
              <a:t>Would you like to be standing in the middle of this painting?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6934200" y="5181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7010400" y="5181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7010400" y="5181600"/>
            <a:ext cx="2133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Arial" charset="0"/>
              </a:rPr>
              <a:t>What do you think it would feel like? Why?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are going to experiment with watercolors.  </a:t>
            </a:r>
          </a:p>
          <a:p>
            <a:r>
              <a:rPr lang="en-US" dirty="0" smtClean="0"/>
              <a:t>We will be using: </a:t>
            </a:r>
          </a:p>
          <a:p>
            <a:pPr lvl="1"/>
            <a:r>
              <a:rPr lang="en-US" dirty="0" smtClean="0"/>
              <a:t>Rubber cement resist</a:t>
            </a:r>
          </a:p>
          <a:p>
            <a:pPr lvl="1"/>
            <a:r>
              <a:rPr lang="en-US" dirty="0" smtClean="0"/>
              <a:t>Crayon resist-scrape a design in afterword</a:t>
            </a:r>
          </a:p>
          <a:p>
            <a:pPr lvl="1"/>
            <a:r>
              <a:rPr lang="en-US" dirty="0" smtClean="0"/>
              <a:t>Oil pastel resist-scrape a design in afterword</a:t>
            </a:r>
          </a:p>
          <a:p>
            <a:pPr lvl="1"/>
            <a:r>
              <a:rPr lang="en-US" dirty="0" smtClean="0"/>
              <a:t>Salt</a:t>
            </a:r>
          </a:p>
          <a:p>
            <a:pPr lvl="1"/>
            <a:r>
              <a:rPr lang="en-US" dirty="0" smtClean="0"/>
              <a:t>Rubbing alcohol</a:t>
            </a:r>
          </a:p>
          <a:p>
            <a:pPr lvl="1"/>
            <a:r>
              <a:rPr lang="en-US" dirty="0" smtClean="0"/>
              <a:t>Wet watercolor paper</a:t>
            </a:r>
          </a:p>
          <a:p>
            <a:pPr lvl="1"/>
            <a:r>
              <a:rPr lang="en-US" dirty="0" smtClean="0"/>
              <a:t>Use straws as droppers</a:t>
            </a:r>
          </a:p>
          <a:p>
            <a:pPr lvl="1"/>
            <a:r>
              <a:rPr lang="en-US" dirty="0" smtClean="0"/>
              <a:t>Toothbrush </a:t>
            </a:r>
            <a:r>
              <a:rPr lang="en-US" dirty="0" err="1" smtClean="0"/>
              <a:t>spritz</a:t>
            </a:r>
            <a:endParaRPr lang="en-US" dirty="0" smtClean="0"/>
          </a:p>
          <a:p>
            <a:pPr lvl="1"/>
            <a:r>
              <a:rPr lang="en-US" dirty="0" smtClean="0"/>
              <a:t>Watercolor pencils</a:t>
            </a:r>
          </a:p>
          <a:p>
            <a:pPr lvl="1"/>
            <a:r>
              <a:rPr lang="en-US" dirty="0" smtClean="0"/>
              <a:t>Scrape away at a thick wash</a:t>
            </a:r>
          </a:p>
          <a:p>
            <a:pPr lvl="1"/>
            <a:r>
              <a:rPr lang="en-US" dirty="0" smtClean="0"/>
              <a:t>Etc…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atercolor Experi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219200" y="304800"/>
            <a:ext cx="10699092" cy="60198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After Experimentation…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We’ll paint an abstract watercolor painting. </a:t>
            </a:r>
          </a:p>
          <a:p>
            <a:r>
              <a:rPr lang="en-US" sz="4800" dirty="0" smtClean="0"/>
              <a:t>What does ABSTRACT mean?   </a:t>
            </a:r>
            <a:endParaRPr lang="en-US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4267200" cy="6019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Since abstract art first appeared, many people had difficulty understanding and struggling to accept it as art.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If you are one of these people – don’t worry. Let me explain…</a:t>
            </a:r>
          </a:p>
        </p:txBody>
      </p:sp>
      <p:pic>
        <p:nvPicPr>
          <p:cNvPr id="12293" name="Picture 5" descr="Kooning_woman_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28600"/>
            <a:ext cx="378936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562600" y="563880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Willem de Kooning, “Woman V” 1952-53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556</Words>
  <Application>Microsoft Office PowerPoint</Application>
  <PresentationFormat>On-screen Show (4:3)</PresentationFormat>
  <Paragraphs>61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Kidprint</vt:lpstr>
      <vt:lpstr>Maiandra GD</vt:lpstr>
      <vt:lpstr>Office Theme</vt:lpstr>
      <vt:lpstr>Kandinsky Inspired Watercolor Painting</vt:lpstr>
      <vt:lpstr>            Wassily Kandinsky 1866-1944</vt:lpstr>
      <vt:lpstr>PowerPoint Presentation</vt:lpstr>
      <vt:lpstr>PowerPoint Presentation</vt:lpstr>
      <vt:lpstr>Title: Storm  (Visual Thinking Strategies)</vt:lpstr>
      <vt:lpstr>Experimentation</vt:lpstr>
      <vt:lpstr>PowerPoint Presentation</vt:lpstr>
      <vt:lpstr>After Experimentation…</vt:lpstr>
      <vt:lpstr>PowerPoint Presentation</vt:lpstr>
      <vt:lpstr>PowerPoint Presentation</vt:lpstr>
      <vt:lpstr>PowerPoint Presentation</vt:lpstr>
      <vt:lpstr>How to look at abstract art.</vt:lpstr>
      <vt:lpstr>Realism vs. Abstraction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Kandinsky Inspired Watercolor Painting</dc:title>
  <dc:creator>The Kubus</dc:creator>
  <cp:lastModifiedBy>Windows User</cp:lastModifiedBy>
  <cp:revision>9</cp:revision>
  <dcterms:created xsi:type="dcterms:W3CDTF">2017-02-05T18:56:34Z</dcterms:created>
  <dcterms:modified xsi:type="dcterms:W3CDTF">2018-03-01T18:12:30Z</dcterms:modified>
</cp:coreProperties>
</file>